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5" d="100"/>
          <a:sy n="115" d="100"/>
        </p:scale>
        <p:origin x="153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2F76B05-F999-4F4F-BCAB-27A8D729F65C}" type="datetimeFigureOut">
              <a:rPr lang="en-US" smtClean="0"/>
              <a:t>11/21/2017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2764B4-3C0B-40D1-B289-79CB9CF233C9}" type="slidenum">
              <a:rPr lang="en-US" smtClean="0"/>
              <a:t>‹#›</a:t>
            </a:fld>
            <a:endParaRPr lang="en-US"/>
          </a:p>
        </p:txBody>
      </p:sp>
    </p:spTree>
    <p:extLst>
      <p:ext uri="{BB962C8B-B14F-4D97-AF65-F5344CB8AC3E}">
        <p14:creationId xmlns:p14="http://schemas.microsoft.com/office/powerpoint/2010/main" val="681912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defTabSz="931774" eaLnBrk="0" fontAlgn="base" hangingPunct="0">
              <a:spcBef>
                <a:spcPct val="0"/>
              </a:spcBef>
              <a:spcAft>
                <a:spcPct val="0"/>
              </a:spcAft>
            </a:pPr>
            <a:r>
              <a:rPr lang="en-US" altLang="en-US" i="1" dirty="0">
                <a:solidFill>
                  <a:srgbClr val="F7E8C0"/>
                </a:solidFill>
                <a:latin typeface="Calibri" panose="020F0502020204030204" pitchFamily="34" charset="0"/>
              </a:rPr>
              <a:t>IRCO’s mission is to promote the integration of </a:t>
            </a:r>
          </a:p>
          <a:p>
            <a:pPr defTabSz="931774" eaLnBrk="0" fontAlgn="base" hangingPunct="0">
              <a:spcBef>
                <a:spcPct val="0"/>
              </a:spcBef>
              <a:spcAft>
                <a:spcPct val="0"/>
              </a:spcAft>
            </a:pPr>
            <a:r>
              <a:rPr lang="en-US" altLang="en-US" i="1" dirty="0">
                <a:solidFill>
                  <a:srgbClr val="F7E8C0"/>
                </a:solidFill>
                <a:latin typeface="Calibri" panose="020F0502020204030204" pitchFamily="34" charset="0"/>
              </a:rPr>
              <a:t>refugees, immigrants and the community at large </a:t>
            </a:r>
          </a:p>
          <a:p>
            <a:pPr defTabSz="931774" eaLnBrk="0" fontAlgn="base" hangingPunct="0">
              <a:spcBef>
                <a:spcPct val="0"/>
              </a:spcBef>
              <a:spcAft>
                <a:spcPct val="0"/>
              </a:spcAft>
            </a:pPr>
            <a:r>
              <a:rPr lang="en-US" altLang="en-US" i="1" dirty="0">
                <a:solidFill>
                  <a:srgbClr val="F7E8C0"/>
                </a:solidFill>
                <a:latin typeface="Calibri" panose="020F0502020204030204" pitchFamily="34" charset="0"/>
              </a:rPr>
              <a:t>into a self-sufficient, healthy and inclusive </a:t>
            </a:r>
          </a:p>
          <a:p>
            <a:pPr defTabSz="931774" eaLnBrk="0" fontAlgn="base" hangingPunct="0">
              <a:spcBef>
                <a:spcPct val="0"/>
              </a:spcBef>
              <a:spcAft>
                <a:spcPct val="0"/>
              </a:spcAft>
            </a:pPr>
            <a:r>
              <a:rPr lang="en-US" altLang="en-US" i="1" dirty="0">
                <a:solidFill>
                  <a:srgbClr val="F7E8C0"/>
                </a:solidFill>
                <a:latin typeface="Calibri" panose="020F0502020204030204" pitchFamily="34" charset="0"/>
              </a:rPr>
              <a:t>multi-ethnic society.</a:t>
            </a:r>
            <a:endParaRPr lang="en-US" altLang="en-US" dirty="0">
              <a:latin typeface="Arial" panose="020B0604020202020204" pitchFamily="34" charset="0"/>
            </a:endParaRPr>
          </a:p>
          <a:p>
            <a:endParaRPr lang="en-US" dirty="0" smtClean="0"/>
          </a:p>
          <a:p>
            <a:r>
              <a:rPr lang="en-US" dirty="0" smtClean="0"/>
              <a:t>Founded in 1976 by refugees for refugees, IRCO has over 40 years of history and experience working with Portland's refugee and immigrant communities. Following the 1970s political upheavals in Southeast Asia, Oregon and Washington were two of the first states to offer new opportunities and homes to refugees. A group of Vietnamese, Laotian and Cambodian refugees in Portland formed the Indochinese Cultural and Service Center (ICSC) to help newly arrived families adjust to American society and find jobs.</a:t>
            </a:r>
          </a:p>
          <a:p>
            <a:r>
              <a:rPr lang="en-US" dirty="0" smtClean="0"/>
              <a:t>By the mid-'80s, ICSC joined forces with another community-based organization, Southeast Asian Refugee Federation (SEARF). The newly formed International Refugee Center of Oregon (IRCO) became the sole service provider of employment services and job training for all newly arrived refugees, a role IRCO has retained ever since. We became the Immigrant and Refugee Community Organization in 2001. </a:t>
            </a:r>
          </a:p>
          <a:p>
            <a:endParaRPr lang="en-US" dirty="0" smtClean="0"/>
          </a:p>
          <a:p>
            <a:endParaRPr lang="en-US" dirty="0"/>
          </a:p>
        </p:txBody>
      </p:sp>
      <p:sp>
        <p:nvSpPr>
          <p:cNvPr id="4" name="Slide Number Placeholder 3"/>
          <p:cNvSpPr>
            <a:spLocks noGrp="1"/>
          </p:cNvSpPr>
          <p:nvPr>
            <p:ph type="sldNum" sz="quarter" idx="10"/>
          </p:nvPr>
        </p:nvSpPr>
        <p:spPr/>
        <p:txBody>
          <a:bodyPr/>
          <a:lstStyle/>
          <a:p>
            <a:pPr defTabSz="465887"/>
            <a:fld id="{D67E2D18-AE8A-44AB-8A90-844283BBA6CD}" type="slidenum">
              <a:rPr lang="en-US">
                <a:solidFill>
                  <a:prstClr val="black"/>
                </a:solidFill>
                <a:latin typeface="Calibri" panose="020F0502020204030204"/>
              </a:rPr>
              <a:pPr defTabSz="465887"/>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3639196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11/21/2017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9089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11/21/2017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94913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11/21/2017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92424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11/21/2017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71629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11/21/2017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04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11/21/2017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20382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11/21/2017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1805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11/21/2017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6954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11/21/2017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3255440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11/21/2017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41564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11/21/2017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84987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298CD5-6C1E-4009-B41F-6DF62E31D3BE}" type="datetimeFigureOut">
              <a:rPr lang="en-US" smtClean="0"/>
              <a:pPr/>
              <a:t>11/21/2017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328471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 y="0"/>
            <a:ext cx="9144000" cy="1268016"/>
          </a:xfrm>
          <a:prstGeom prst="rect">
            <a:avLst/>
          </a:prstGeom>
          <a:solidFill>
            <a:srgbClr val="00B0F0"/>
          </a:solidFill>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defTabSz="685800">
              <a:lnSpc>
                <a:spcPct val="100000"/>
              </a:lnSpc>
              <a:spcBef>
                <a:spcPts val="0"/>
              </a:spcBef>
            </a:pPr>
            <a:r>
              <a:rPr lang="en-US" sz="3600" dirty="0" smtClean="0">
                <a:solidFill>
                  <a:prstClr val="white"/>
                </a:solidFill>
                <a:latin typeface="Calibri" panose="020F0502020204030204"/>
                <a:ea typeface="+mn-ea"/>
                <a:cs typeface="+mn-cs"/>
              </a:rPr>
              <a:t> Community </a:t>
            </a:r>
            <a:r>
              <a:rPr lang="en-US" sz="3600" dirty="0">
                <a:solidFill>
                  <a:prstClr val="white"/>
                </a:solidFill>
                <a:latin typeface="Calibri" panose="020F0502020204030204"/>
                <a:ea typeface="+mn-ea"/>
                <a:cs typeface="+mn-cs"/>
              </a:rPr>
              <a:t>Health Worker</a:t>
            </a:r>
          </a:p>
          <a:p>
            <a:pPr lvl="0" algn="ctr" defTabSz="685800">
              <a:lnSpc>
                <a:spcPct val="100000"/>
              </a:lnSpc>
              <a:spcBef>
                <a:spcPts val="0"/>
              </a:spcBef>
            </a:pPr>
            <a:r>
              <a:rPr lang="en-US" sz="3600" dirty="0" smtClean="0">
                <a:solidFill>
                  <a:prstClr val="white"/>
                </a:solidFill>
                <a:latin typeface="Calibri" panose="020F0502020204030204"/>
                <a:ea typeface="+mn-ea"/>
                <a:cs typeface="+mn-cs"/>
              </a:rPr>
              <a:t>WOW Project</a:t>
            </a:r>
            <a:endParaRPr lang="en-US" sz="3600" dirty="0">
              <a:solidFill>
                <a:prstClr val="white"/>
              </a:solidFill>
              <a:latin typeface="Calibri" panose="020F0502020204030204"/>
              <a:ea typeface="+mn-ea"/>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06" y="188139"/>
            <a:ext cx="1928813" cy="740182"/>
          </a:xfrm>
          <a:prstGeom prst="rect">
            <a:avLst/>
          </a:prstGeom>
        </p:spPr>
      </p:pic>
      <p:pic>
        <p:nvPicPr>
          <p:cNvPr id="19" name="Picture 18"/>
          <p:cNvPicPr>
            <a:picLocks noChangeAspect="1"/>
          </p:cNvPicPr>
          <p:nvPr/>
        </p:nvPicPr>
        <p:blipFill rotWithShape="1">
          <a:blip r:embed="rId4"/>
          <a:srcRect l="2618"/>
          <a:stretch/>
        </p:blipFill>
        <p:spPr>
          <a:xfrm>
            <a:off x="5769742" y="1386854"/>
            <a:ext cx="3243630" cy="2903511"/>
          </a:xfrm>
          <a:prstGeom prst="rect">
            <a:avLst/>
          </a:prstGeom>
        </p:spPr>
      </p:pic>
      <p:pic>
        <p:nvPicPr>
          <p:cNvPr id="2" name="Picture 1"/>
          <p:cNvPicPr>
            <a:picLocks noChangeAspect="1"/>
          </p:cNvPicPr>
          <p:nvPr/>
        </p:nvPicPr>
        <p:blipFill>
          <a:blip r:embed="rId5"/>
          <a:stretch>
            <a:fillRect/>
          </a:stretch>
        </p:blipFill>
        <p:spPr>
          <a:xfrm>
            <a:off x="5769742" y="1205345"/>
            <a:ext cx="3374257" cy="3093055"/>
          </a:xfrm>
          <a:prstGeom prst="rect">
            <a:avLst/>
          </a:prstGeom>
        </p:spPr>
      </p:pic>
      <p:sp>
        <p:nvSpPr>
          <p:cNvPr id="3" name="TextBox 2"/>
          <p:cNvSpPr txBox="1"/>
          <p:nvPr/>
        </p:nvSpPr>
        <p:spPr>
          <a:xfrm>
            <a:off x="160106" y="1537855"/>
            <a:ext cx="5384483" cy="2031325"/>
          </a:xfrm>
          <a:prstGeom prst="rect">
            <a:avLst/>
          </a:prstGeom>
          <a:noFill/>
        </p:spPr>
        <p:txBody>
          <a:bodyPr wrap="square" rtlCol="0">
            <a:spAutoFit/>
          </a:bodyPr>
          <a:lstStyle/>
          <a:p>
            <a:r>
              <a:rPr lang="en-US" sz="1200" b="1" dirty="0" smtClean="0"/>
              <a:t>WHAT’S </a:t>
            </a:r>
            <a:r>
              <a:rPr lang="en-US" sz="1200" b="1" dirty="0" smtClean="0"/>
              <a:t>WOW</a:t>
            </a:r>
            <a:r>
              <a:rPr lang="en-US" sz="1200" dirty="0" smtClean="0"/>
              <a:t>:</a:t>
            </a:r>
          </a:p>
          <a:p>
            <a:r>
              <a:rPr lang="en-US" sz="1200" dirty="0"/>
              <a:t>The​ ​Warriors​ ​of​ ​Wellness​ ​(WOW)​ ​Collaborative​ ​is​ ​a​ ​model​ ​created​ ​in​ ​2014​ ​through​ ​which healthcare​ ​organizations​ ​can​ ​contract​ ​for​ ​culturally-specific​ ​community​ ​health​ ​worker​ ​(CHW) services​ ​through​ ​local​ ​community-based​ ​organizations​ ​(CBOs)​ ​to​ ​improve​ ​the​ ​health​ ​of​ ​their members​ ​while​ ​improving​ ​health​ ​equity.​ ​Culturally​ ​specific​ ​CHW​ ​program​ ​services​ ​include one-on-one​ ​support​ ​and​ ​health​ ​education,​ ​health​ ​care​ ​navigation,​ ​community​ ​organizing,​ ​group classes,​ ​and​ ​cultural​ ​mediation​ ​among​ ​other​ ​services. </a:t>
            </a:r>
          </a:p>
          <a:p>
            <a:r>
              <a:rPr lang="en-US" dirty="0"/>
              <a:t> </a:t>
            </a:r>
          </a:p>
        </p:txBody>
      </p:sp>
      <p:sp>
        <p:nvSpPr>
          <p:cNvPr id="4" name="Content Placeholder 3"/>
          <p:cNvSpPr>
            <a:spLocks noGrp="1"/>
          </p:cNvSpPr>
          <p:nvPr>
            <p:ph idx="1"/>
          </p:nvPr>
        </p:nvSpPr>
        <p:spPr>
          <a:xfrm>
            <a:off x="160106" y="3250275"/>
            <a:ext cx="8355244" cy="1571107"/>
          </a:xfrm>
        </p:spPr>
        <p:txBody>
          <a:bodyPr>
            <a:normAutofit lnSpcReduction="10000"/>
          </a:bodyPr>
          <a:lstStyle/>
          <a:p>
            <a:pPr marL="0" indent="0">
              <a:buNone/>
            </a:pPr>
            <a:r>
              <a:rPr lang="en-US" sz="1100" b="1" dirty="0" smtClean="0"/>
              <a:t>SERVICES PROVIDED </a:t>
            </a:r>
          </a:p>
          <a:p>
            <a:r>
              <a:rPr lang="en-US" sz="1100" dirty="0"/>
              <a:t> ​health​ ​promotion​ ​activities​ ​to support​ ​individuals​ ​and​ ​communities​ ​to​ ​prevent​ ​and​ ​manage​ ​chronic​ ​diseases​ ​and </a:t>
            </a:r>
            <a:r>
              <a:rPr lang="en-US" sz="1100" dirty="0" smtClean="0"/>
              <a:t>increase</a:t>
            </a:r>
            <a:r>
              <a:rPr lang="en-US" sz="1100" dirty="0"/>
              <a:t>​ ​access​ ​to​ ​social​ ​and​ ​health​ ​care​ ​</a:t>
            </a:r>
            <a:r>
              <a:rPr lang="en-US" sz="1100" dirty="0" smtClean="0"/>
              <a:t>services</a:t>
            </a:r>
            <a:endParaRPr lang="en-US" sz="1100" dirty="0"/>
          </a:p>
          <a:p>
            <a:r>
              <a:rPr lang="en-US" sz="1100" dirty="0" smtClean="0"/>
              <a:t>Case management, home visits and referrals</a:t>
            </a:r>
          </a:p>
          <a:p>
            <a:r>
              <a:rPr lang="en-US" sz="1100" dirty="0"/>
              <a:t> Host​ ​health​ ​services/screenings​ ​in​ ​community​ ​settings​ ​(schools,​ ​places​ ​of​ ​faith, community​ ​centers,​ ​etc.),​ ​including​ ​hearing,​ ​vision,​ ​dental,​ ​and​ ​immunization​ ​to increase​ ​awareness​ ​and​ ​access</a:t>
            </a:r>
            <a:r>
              <a:rPr lang="en-US" dirty="0"/>
              <a:t>​</a:t>
            </a:r>
          </a:p>
        </p:txBody>
      </p:sp>
      <p:sp>
        <p:nvSpPr>
          <p:cNvPr id="5" name="TextBox 4"/>
          <p:cNvSpPr txBox="1"/>
          <p:nvPr/>
        </p:nvSpPr>
        <p:spPr>
          <a:xfrm>
            <a:off x="85291" y="4821382"/>
            <a:ext cx="9058709" cy="1107996"/>
          </a:xfrm>
          <a:prstGeom prst="rect">
            <a:avLst/>
          </a:prstGeom>
          <a:noFill/>
        </p:spPr>
        <p:txBody>
          <a:bodyPr wrap="square" rtlCol="0">
            <a:spAutoFit/>
          </a:bodyPr>
          <a:lstStyle/>
          <a:p>
            <a:pPr algn="ctr"/>
            <a:r>
              <a:rPr lang="en-US" sz="1100" dirty="0" smtClean="0"/>
              <a:t>Please contact your community health worker for more info </a:t>
            </a:r>
          </a:p>
          <a:p>
            <a:pPr algn="ctr"/>
            <a:r>
              <a:rPr lang="en-US" sz="1100" dirty="0" smtClean="0"/>
              <a:t>Zaharah Adam</a:t>
            </a:r>
          </a:p>
          <a:p>
            <a:pPr algn="ctr"/>
            <a:r>
              <a:rPr lang="en-US" sz="1100" dirty="0" smtClean="0"/>
              <a:t>IRCO- Asian Family Center</a:t>
            </a:r>
          </a:p>
          <a:p>
            <a:pPr algn="ctr"/>
            <a:r>
              <a:rPr lang="en-US" sz="1100" dirty="0" smtClean="0"/>
              <a:t>8040 NE Sandy Blvd Portland, OR 97213</a:t>
            </a:r>
          </a:p>
          <a:p>
            <a:pPr algn="ctr"/>
            <a:r>
              <a:rPr lang="en-US" sz="1100" dirty="0" smtClean="0"/>
              <a:t>T:503-235-9396</a:t>
            </a:r>
          </a:p>
          <a:p>
            <a:pPr algn="ctr"/>
            <a:r>
              <a:rPr lang="en-US" sz="1100" dirty="0" err="1" smtClean="0"/>
              <a:t>E-mail:Zaharaha@irco.org</a:t>
            </a:r>
            <a:endParaRPr lang="en-US" sz="1100" dirty="0"/>
          </a:p>
        </p:txBody>
      </p:sp>
      <p:pic>
        <p:nvPicPr>
          <p:cNvPr id="6" name="Picture 5"/>
          <p:cNvPicPr>
            <a:picLocks noChangeAspect="1"/>
          </p:cNvPicPr>
          <p:nvPr/>
        </p:nvPicPr>
        <p:blipFill>
          <a:blip r:embed="rId6"/>
          <a:stretch>
            <a:fillRect/>
          </a:stretch>
        </p:blipFill>
        <p:spPr>
          <a:xfrm>
            <a:off x="6573721" y="4829417"/>
            <a:ext cx="2116905" cy="1477264"/>
          </a:xfrm>
          <a:prstGeom prst="rect">
            <a:avLst/>
          </a:prstGeom>
        </p:spPr>
      </p:pic>
      <p:pic>
        <p:nvPicPr>
          <p:cNvPr id="7" name="Picture 6"/>
          <p:cNvPicPr>
            <a:picLocks noChangeAspect="1"/>
          </p:cNvPicPr>
          <p:nvPr/>
        </p:nvPicPr>
        <p:blipFill>
          <a:blip r:embed="rId7"/>
          <a:stretch>
            <a:fillRect/>
          </a:stretch>
        </p:blipFill>
        <p:spPr>
          <a:xfrm>
            <a:off x="486364" y="4821382"/>
            <a:ext cx="2032392" cy="1485299"/>
          </a:xfrm>
          <a:prstGeom prst="rect">
            <a:avLst/>
          </a:prstGeom>
        </p:spPr>
      </p:pic>
    </p:spTree>
    <p:extLst>
      <p:ext uri="{BB962C8B-B14F-4D97-AF65-F5344CB8AC3E}">
        <p14:creationId xmlns:p14="http://schemas.microsoft.com/office/powerpoint/2010/main" val="314463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TotalTime>
  <Words>559</Words>
  <Application>Microsoft Office PowerPoint</Application>
  <PresentationFormat>On-screen Show (4:3)</PresentationFormat>
  <Paragraphs>23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Keara Rodela</dc:creator>
  <cp:lastModifiedBy>Zaharah Adam</cp:lastModifiedBy>
  <cp:revision>7</cp:revision>
  <cp:lastPrinted>2017-02-24T22:47:18Z</cp:lastPrinted>
  <dcterms:created xsi:type="dcterms:W3CDTF">2017-02-24T22:30:10Z</dcterms:created>
  <dcterms:modified xsi:type="dcterms:W3CDTF">2017-11-21T20:07:30Z</dcterms:modified>
</cp:coreProperties>
</file>